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Days" panose="020005050500000200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39.jpe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4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21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hyperlink" Target="https://elib.bsu.by/handle/123456789/304789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1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1939845" y="4192988"/>
            <a:ext cx="14408310" cy="2912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60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«Особенности обеспечения доступности музеев для людей с особыми потребностями» </a:t>
            </a:r>
          </a:p>
          <a:p>
            <a:pPr algn="ctr">
              <a:lnSpc>
                <a:spcPts val="5640"/>
              </a:lnSpc>
            </a:pPr>
            <a:r>
              <a:rPr lang="en-US" sz="60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 (групповой учебный проект)</a:t>
            </a:r>
          </a:p>
        </p:txBody>
      </p:sp>
      <p:sp>
        <p:nvSpPr>
          <p:cNvPr id="12" name="Freeform 12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9094" y="176045"/>
            <a:ext cx="5904614" cy="2086297"/>
          </a:xfrm>
          <a:custGeom>
            <a:avLst/>
            <a:gdLst/>
            <a:ahLst/>
            <a:cxnLst/>
            <a:rect l="l" t="t" r="r" b="b"/>
            <a:pathLst>
              <a:path w="5904614" h="2086297">
                <a:moveTo>
                  <a:pt x="0" y="0"/>
                </a:moveTo>
                <a:lnTo>
                  <a:pt x="5904614" y="0"/>
                </a:lnTo>
                <a:lnTo>
                  <a:pt x="5904614" y="2086297"/>
                </a:lnTo>
                <a:lnTo>
                  <a:pt x="0" y="20862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14911" y="70766"/>
            <a:ext cx="3586797" cy="2965761"/>
          </a:xfrm>
          <a:custGeom>
            <a:avLst/>
            <a:gdLst/>
            <a:ahLst/>
            <a:cxnLst/>
            <a:rect l="l" t="t" r="r" b="b"/>
            <a:pathLst>
              <a:path w="3586797" h="2965761">
                <a:moveTo>
                  <a:pt x="0" y="0"/>
                </a:moveTo>
                <a:lnTo>
                  <a:pt x="3586797" y="0"/>
                </a:lnTo>
                <a:lnTo>
                  <a:pt x="3586797" y="2965761"/>
                </a:lnTo>
                <a:lnTo>
                  <a:pt x="0" y="296576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20164" y="176045"/>
            <a:ext cx="1894103" cy="2860482"/>
          </a:xfrm>
          <a:custGeom>
            <a:avLst/>
            <a:gdLst/>
            <a:ahLst/>
            <a:cxnLst/>
            <a:rect l="l" t="t" r="r" b="b"/>
            <a:pathLst>
              <a:path w="1894103" h="2860482">
                <a:moveTo>
                  <a:pt x="0" y="0"/>
                </a:moveTo>
                <a:lnTo>
                  <a:pt x="1894103" y="0"/>
                </a:lnTo>
                <a:lnTo>
                  <a:pt x="1894103" y="2860482"/>
                </a:lnTo>
                <a:lnTo>
                  <a:pt x="0" y="286048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00597" y="9035224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396224" y="6727567"/>
            <a:ext cx="4178901" cy="1426050"/>
          </a:xfrm>
          <a:custGeom>
            <a:avLst/>
            <a:gdLst/>
            <a:ahLst/>
            <a:cxnLst/>
            <a:rect l="l" t="t" r="r" b="b"/>
            <a:pathLst>
              <a:path w="4178901" h="1426050">
                <a:moveTo>
                  <a:pt x="0" y="0"/>
                </a:moveTo>
                <a:lnTo>
                  <a:pt x="4178901" y="0"/>
                </a:lnTo>
                <a:lnTo>
                  <a:pt x="4178901" y="1426050"/>
                </a:lnTo>
                <a:lnTo>
                  <a:pt x="0" y="1426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97166" y="2844259"/>
            <a:ext cx="10293668" cy="134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spc="-319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НАУЧНО-ПРАКТИЧЕСКИЙ КВЕСТ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spc="-319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«ИНКЛЮЗИВНЫЙ МУЗЕЙ» 2023-2024 гг.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51729" y="4714826"/>
            <a:ext cx="13349615" cy="458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674" lvl="1" indent="-399337" algn="just">
              <a:lnSpc>
                <a:spcPts val="5178"/>
              </a:lnSpc>
              <a:buFont typeface="Arial"/>
              <a:buChar char="•"/>
            </a:pPr>
            <a:r>
              <a:rPr lang="en-US" sz="3699" spc="-303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Теоретический блок</a:t>
            </a:r>
          </a:p>
          <a:p>
            <a:pPr marL="798674" lvl="1" indent="-399337" algn="just">
              <a:lnSpc>
                <a:spcPts val="5178"/>
              </a:lnSpc>
              <a:buFont typeface="Arial"/>
              <a:buChar char="•"/>
            </a:pPr>
            <a:r>
              <a:rPr lang="en-US" sz="3699" spc="-303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Блок по доступности музеев для слабовидящих и незрячих посетителей.</a:t>
            </a:r>
          </a:p>
          <a:p>
            <a:pPr marL="798674" lvl="1" indent="-399337" algn="just">
              <a:lnSpc>
                <a:spcPts val="5178"/>
              </a:lnSpc>
              <a:buFont typeface="Arial"/>
              <a:buChar char="•"/>
            </a:pPr>
            <a:r>
              <a:rPr lang="en-US" sz="3699" spc="-303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Блок о доступности инфраструктуры для людей с проблемами мобильности. </a:t>
            </a:r>
          </a:p>
          <a:p>
            <a:pPr marL="798674" lvl="1" indent="-399337" algn="just">
              <a:lnSpc>
                <a:spcPts val="5178"/>
              </a:lnSpc>
              <a:buFont typeface="Arial"/>
              <a:buChar char="•"/>
            </a:pPr>
            <a:r>
              <a:rPr lang="en-US" sz="3699" spc="-303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Блок об обеспечении доступности для слабослышащих  и глухих посетителей.</a:t>
            </a:r>
          </a:p>
        </p:txBody>
      </p:sp>
      <p:sp>
        <p:nvSpPr>
          <p:cNvPr id="11" name="Freeform 11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4370" y="8614893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3" y="0"/>
                </a:lnTo>
                <a:lnTo>
                  <a:pt x="4602313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4893" y="3136385"/>
            <a:ext cx="9604415" cy="1348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НАУЧНО-ПРАКТИЧЕСКИЙ КВЕСТ</a:t>
            </a:r>
          </a:p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«ИНКЛЮЗИВНЫЙ МУЗЕЙ»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4174" y="5581135"/>
            <a:ext cx="9349396" cy="303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1"/>
              </a:lnSpc>
            </a:pPr>
            <a:r>
              <a:rPr lang="en-US" sz="2894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Квест был проведен как в 2023 году для студентов в рамках Недели науки на ФМО, так и в 2024 году в рамках Турнира «Моя будущая профессия в сфере туризма и гостеприимства» для учащихся 9-10 классов средних школ и гимназий г. Минска.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238011" y="3216462"/>
            <a:ext cx="4290532" cy="6064357"/>
          </a:xfrm>
          <a:custGeom>
            <a:avLst/>
            <a:gdLst/>
            <a:ahLst/>
            <a:cxnLst/>
            <a:rect l="l" t="t" r="r" b="b"/>
            <a:pathLst>
              <a:path w="4290532" h="6064357">
                <a:moveTo>
                  <a:pt x="0" y="0"/>
                </a:moveTo>
                <a:lnTo>
                  <a:pt x="4290533" y="0"/>
                </a:lnTo>
                <a:lnTo>
                  <a:pt x="4290533" y="6064356"/>
                </a:lnTo>
                <a:lnTo>
                  <a:pt x="0" y="60643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6999" y="2371030"/>
            <a:ext cx="9155358" cy="6356958"/>
          </a:xfrm>
          <a:custGeom>
            <a:avLst/>
            <a:gdLst/>
            <a:ahLst/>
            <a:cxnLst/>
            <a:rect l="l" t="t" r="r" b="b"/>
            <a:pathLst>
              <a:path w="9155358" h="6356958">
                <a:moveTo>
                  <a:pt x="0" y="0"/>
                </a:moveTo>
                <a:lnTo>
                  <a:pt x="9155358" y="0"/>
                </a:lnTo>
                <a:lnTo>
                  <a:pt x="91553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34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36352" y="3884848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8319" y="2609853"/>
            <a:ext cx="5460601" cy="7280802"/>
          </a:xfrm>
          <a:custGeom>
            <a:avLst/>
            <a:gdLst/>
            <a:ahLst/>
            <a:cxnLst/>
            <a:rect l="l" t="t" r="r" b="b"/>
            <a:pathLst>
              <a:path w="5460601" h="7280802">
                <a:moveTo>
                  <a:pt x="0" y="0"/>
                </a:moveTo>
                <a:lnTo>
                  <a:pt x="5460602" y="0"/>
                </a:lnTo>
                <a:lnTo>
                  <a:pt x="5460602" y="7280801"/>
                </a:lnTo>
                <a:lnTo>
                  <a:pt x="0" y="72808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60141" y="196502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211268" y="4846002"/>
            <a:ext cx="6726203" cy="5044652"/>
          </a:xfrm>
          <a:custGeom>
            <a:avLst/>
            <a:gdLst/>
            <a:ahLst/>
            <a:cxnLst/>
            <a:rect l="l" t="t" r="r" b="b"/>
            <a:pathLst>
              <a:path w="6726203" h="5044652">
                <a:moveTo>
                  <a:pt x="0" y="0"/>
                </a:moveTo>
                <a:lnTo>
                  <a:pt x="6726203" y="0"/>
                </a:lnTo>
                <a:lnTo>
                  <a:pt x="6726203" y="5044652"/>
                </a:lnTo>
                <a:lnTo>
                  <a:pt x="0" y="50446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58143" y="8861542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25586" y="451402"/>
            <a:ext cx="5036829" cy="6715772"/>
          </a:xfrm>
          <a:custGeom>
            <a:avLst/>
            <a:gdLst/>
            <a:ahLst/>
            <a:cxnLst/>
            <a:rect l="l" t="t" r="r" b="b"/>
            <a:pathLst>
              <a:path w="5036829" h="6715772">
                <a:moveTo>
                  <a:pt x="0" y="0"/>
                </a:moveTo>
                <a:lnTo>
                  <a:pt x="5036828" y="0"/>
                </a:lnTo>
                <a:lnTo>
                  <a:pt x="5036828" y="6715772"/>
                </a:lnTo>
                <a:lnTo>
                  <a:pt x="0" y="6715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78815" y="3066952"/>
            <a:ext cx="5558657" cy="6685846"/>
          </a:xfrm>
          <a:custGeom>
            <a:avLst/>
            <a:gdLst/>
            <a:ahLst/>
            <a:cxnLst/>
            <a:rect l="l" t="t" r="r" b="b"/>
            <a:pathLst>
              <a:path w="5558657" h="6685846">
                <a:moveTo>
                  <a:pt x="0" y="0"/>
                </a:moveTo>
                <a:lnTo>
                  <a:pt x="5558656" y="0"/>
                </a:lnTo>
                <a:lnTo>
                  <a:pt x="5558656" y="6685846"/>
                </a:lnTo>
                <a:lnTo>
                  <a:pt x="0" y="66858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21712" r="-979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74724" y="6248640"/>
            <a:ext cx="7929205" cy="4024200"/>
          </a:xfrm>
          <a:custGeom>
            <a:avLst/>
            <a:gdLst/>
            <a:ahLst/>
            <a:cxnLst/>
            <a:rect l="l" t="t" r="r" b="b"/>
            <a:pathLst>
              <a:path w="7929205" h="4024200">
                <a:moveTo>
                  <a:pt x="0" y="0"/>
                </a:moveTo>
                <a:lnTo>
                  <a:pt x="7929205" y="0"/>
                </a:lnTo>
                <a:lnTo>
                  <a:pt x="7929205" y="4024200"/>
                </a:lnTo>
                <a:lnTo>
                  <a:pt x="0" y="40242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0933" t="-115848" r="-29198" b="-60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75907" y="451402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9136" y="8260889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8" y="0"/>
                </a:lnTo>
                <a:lnTo>
                  <a:pt x="4899948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399094" y="176045"/>
            <a:ext cx="4949962" cy="1748986"/>
          </a:xfrm>
          <a:custGeom>
            <a:avLst/>
            <a:gdLst/>
            <a:ahLst/>
            <a:cxnLst/>
            <a:rect l="l" t="t" r="r" b="b"/>
            <a:pathLst>
              <a:path w="4949962" h="1748986">
                <a:moveTo>
                  <a:pt x="0" y="0"/>
                </a:moveTo>
                <a:lnTo>
                  <a:pt x="4949962" y="0"/>
                </a:lnTo>
                <a:lnTo>
                  <a:pt x="4949962" y="1748986"/>
                </a:lnTo>
                <a:lnTo>
                  <a:pt x="0" y="1748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3436" y="70766"/>
            <a:ext cx="2688272" cy="2222811"/>
          </a:xfrm>
          <a:custGeom>
            <a:avLst/>
            <a:gdLst/>
            <a:ahLst/>
            <a:cxnLst/>
            <a:rect l="l" t="t" r="r" b="b"/>
            <a:pathLst>
              <a:path w="2688272" h="2222811">
                <a:moveTo>
                  <a:pt x="0" y="0"/>
                </a:moveTo>
                <a:lnTo>
                  <a:pt x="2688272" y="0"/>
                </a:lnTo>
                <a:lnTo>
                  <a:pt x="2688272" y="2222811"/>
                </a:lnTo>
                <a:lnTo>
                  <a:pt x="0" y="2222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32800" y="176045"/>
            <a:ext cx="1381467" cy="2086297"/>
          </a:xfrm>
          <a:custGeom>
            <a:avLst/>
            <a:gdLst/>
            <a:ahLst/>
            <a:cxnLst/>
            <a:rect l="l" t="t" r="r" b="b"/>
            <a:pathLst>
              <a:path w="1381467" h="2086297">
                <a:moveTo>
                  <a:pt x="0" y="0"/>
                </a:moveTo>
                <a:lnTo>
                  <a:pt x="1381467" y="0"/>
                </a:lnTo>
                <a:lnTo>
                  <a:pt x="1381467" y="2086297"/>
                </a:lnTo>
                <a:lnTo>
                  <a:pt x="0" y="208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60359" y="2525458"/>
            <a:ext cx="16653908" cy="88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8"/>
              </a:lnSpc>
              <a:spcBef>
                <a:spcPct val="0"/>
              </a:spcBef>
            </a:pPr>
            <a:r>
              <a:rPr lang="en-US" sz="261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РЕКОМЕНДАЦИИ ПО ПОВЫШЕНИЮ ДОСТУПНОСТИ МУЗЕЕВ БЕЛАРУСИ И ИЗ УСЛУГ ДЛЯ ЛЮДЕЙ С ИНВАЛИДНОСТЬЮ И ИНЫМИ ОСОБЫМИ ПОТРЕБНОСТЯМИ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7472" y="3992963"/>
            <a:ext cx="15605167" cy="633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1. Правовое регулирование: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Разработка четких стандартов доступности музейного пространства и экспонатов для разных категорий инвалидности.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Обязательное обучение персонала работе с посетителями с инвалидностью.</a:t>
            </a:r>
          </a:p>
          <a:p>
            <a:pPr algn="just">
              <a:lnSpc>
                <a:spcPts val="3917"/>
              </a:lnSpc>
              <a:spcBef>
                <a:spcPct val="0"/>
              </a:spcBef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2. Инновационные технологии: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Использование интерактивных экранов, мультимедийных станций, аудиогидов, тактильных экспонатов и описаний шрифтом Брайля.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Разработка мобильных приложений с настройками для слабовидящих.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Внедрение датчиков движения для удобного взаимодействия с экспонатами.</a:t>
            </a:r>
          </a:p>
          <a:p>
            <a:pPr algn="just">
              <a:lnSpc>
                <a:spcPts val="3217"/>
              </a:lnSpc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9136" y="8260889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8" y="0"/>
                </a:lnTo>
                <a:lnTo>
                  <a:pt x="4899948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399094" y="176045"/>
            <a:ext cx="4949962" cy="1748986"/>
          </a:xfrm>
          <a:custGeom>
            <a:avLst/>
            <a:gdLst/>
            <a:ahLst/>
            <a:cxnLst/>
            <a:rect l="l" t="t" r="r" b="b"/>
            <a:pathLst>
              <a:path w="4949962" h="1748986">
                <a:moveTo>
                  <a:pt x="0" y="0"/>
                </a:moveTo>
                <a:lnTo>
                  <a:pt x="4949962" y="0"/>
                </a:lnTo>
                <a:lnTo>
                  <a:pt x="4949962" y="1748986"/>
                </a:lnTo>
                <a:lnTo>
                  <a:pt x="0" y="1748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3436" y="70766"/>
            <a:ext cx="2688272" cy="2222811"/>
          </a:xfrm>
          <a:custGeom>
            <a:avLst/>
            <a:gdLst/>
            <a:ahLst/>
            <a:cxnLst/>
            <a:rect l="l" t="t" r="r" b="b"/>
            <a:pathLst>
              <a:path w="2688272" h="2222811">
                <a:moveTo>
                  <a:pt x="0" y="0"/>
                </a:moveTo>
                <a:lnTo>
                  <a:pt x="2688272" y="0"/>
                </a:lnTo>
                <a:lnTo>
                  <a:pt x="2688272" y="2222811"/>
                </a:lnTo>
                <a:lnTo>
                  <a:pt x="0" y="2222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32800" y="176045"/>
            <a:ext cx="1381467" cy="2086297"/>
          </a:xfrm>
          <a:custGeom>
            <a:avLst/>
            <a:gdLst/>
            <a:ahLst/>
            <a:cxnLst/>
            <a:rect l="l" t="t" r="r" b="b"/>
            <a:pathLst>
              <a:path w="1381467" h="2086297">
                <a:moveTo>
                  <a:pt x="0" y="0"/>
                </a:moveTo>
                <a:lnTo>
                  <a:pt x="1381467" y="0"/>
                </a:lnTo>
                <a:lnTo>
                  <a:pt x="1381467" y="2086297"/>
                </a:lnTo>
                <a:lnTo>
                  <a:pt x="0" y="208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525458"/>
            <a:ext cx="16653908" cy="88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8"/>
              </a:lnSpc>
              <a:spcBef>
                <a:spcPct val="0"/>
              </a:spcBef>
            </a:pPr>
            <a:r>
              <a:rPr lang="en-US" sz="261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РЕКОМЕНДАЦИИ ПО ПОВЫШЕНИЮ ДОСТУПНОСТИ МУЗЕЕВ БЕЛАРУСИ И ИЗ УСЛУГ ДЛЯ ЛЮДЕЙ С ИНВАЛИДНОСТЬЮ И ИНЫМИ ОСОБЫМИ ПОТРЕБНОСТЯМИ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7472" y="3992963"/>
            <a:ext cx="14965328" cy="5345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3. Кадровое обеспечение: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Программы обучения и повышения квалификации сотрудников по работе с посетителями с инвалидностью.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Организация системы волонтерства для помощи посетителям с инвалидностью.</a:t>
            </a:r>
          </a:p>
          <a:p>
            <a:pPr algn="just">
              <a:lnSpc>
                <a:spcPts val="3917"/>
              </a:lnSpc>
              <a:spcBef>
                <a:spcPct val="0"/>
              </a:spcBef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3917"/>
              </a:lnSpc>
              <a:spcBef>
                <a:spcPct val="0"/>
              </a:spcBef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4. Программы и экспозиции: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Разработка инклюзивных экскурсий на белорусском жестовом языке.</a:t>
            </a:r>
          </a:p>
          <a:p>
            <a:pPr marL="604141" lvl="1" indent="-302070" algn="just">
              <a:lnSpc>
                <a:spcPts val="3917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Создание программ и экспозиций, привлекательных для разных социальных групп, включая детей.</a:t>
            </a:r>
          </a:p>
          <a:p>
            <a:pPr algn="just">
              <a:lnSpc>
                <a:spcPts val="3217"/>
              </a:lnSpc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19136" y="8260889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8" y="0"/>
                </a:lnTo>
                <a:lnTo>
                  <a:pt x="4899948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682608" y="2212790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2" y="0"/>
                </a:lnTo>
                <a:lnTo>
                  <a:pt x="3575542" y="3575542"/>
                </a:lnTo>
                <a:lnTo>
                  <a:pt x="0" y="35755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625730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399094" y="176045"/>
            <a:ext cx="4949962" cy="1748986"/>
          </a:xfrm>
          <a:custGeom>
            <a:avLst/>
            <a:gdLst/>
            <a:ahLst/>
            <a:cxnLst/>
            <a:rect l="l" t="t" r="r" b="b"/>
            <a:pathLst>
              <a:path w="4949962" h="1748986">
                <a:moveTo>
                  <a:pt x="0" y="0"/>
                </a:moveTo>
                <a:lnTo>
                  <a:pt x="4949962" y="0"/>
                </a:lnTo>
                <a:lnTo>
                  <a:pt x="4949962" y="1748986"/>
                </a:lnTo>
                <a:lnTo>
                  <a:pt x="0" y="1748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13436" y="70766"/>
            <a:ext cx="2688272" cy="2222811"/>
          </a:xfrm>
          <a:custGeom>
            <a:avLst/>
            <a:gdLst/>
            <a:ahLst/>
            <a:cxnLst/>
            <a:rect l="l" t="t" r="r" b="b"/>
            <a:pathLst>
              <a:path w="2688272" h="2222811">
                <a:moveTo>
                  <a:pt x="0" y="0"/>
                </a:moveTo>
                <a:lnTo>
                  <a:pt x="2688272" y="0"/>
                </a:lnTo>
                <a:lnTo>
                  <a:pt x="2688272" y="2222811"/>
                </a:lnTo>
                <a:lnTo>
                  <a:pt x="0" y="222281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32800" y="176045"/>
            <a:ext cx="1381467" cy="2086297"/>
          </a:xfrm>
          <a:custGeom>
            <a:avLst/>
            <a:gdLst/>
            <a:ahLst/>
            <a:cxnLst/>
            <a:rect l="l" t="t" r="r" b="b"/>
            <a:pathLst>
              <a:path w="1381467" h="2086297">
                <a:moveTo>
                  <a:pt x="0" y="0"/>
                </a:moveTo>
                <a:lnTo>
                  <a:pt x="1381467" y="0"/>
                </a:lnTo>
                <a:lnTo>
                  <a:pt x="1381467" y="2086297"/>
                </a:lnTo>
                <a:lnTo>
                  <a:pt x="0" y="208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525458"/>
            <a:ext cx="16653908" cy="886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8"/>
              </a:lnSpc>
              <a:spcBef>
                <a:spcPct val="0"/>
              </a:spcBef>
            </a:pPr>
            <a:r>
              <a:rPr lang="en-US" sz="261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РЕКОМЕНДАЦИИ ПО ПОВЫШЕНИЮ ДОСТУПНОСТИ МУЗЕЕВ БЕЛАРУСИ И ИЗ УСЛУГ ДЛЯ ЛЮДЕЙ С ИНВАЛИДНОСТЬЮ И ИНЫМИ ОСОБЫМИ ПОТРЕБНОСТЯМИ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1381" y="3670177"/>
            <a:ext cx="16468547" cy="661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1"/>
              </a:lnSpc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5. Финансовая поддержка: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Разработка системы финансирования доступности музеев через гранты и субсидии.</a:t>
            </a:r>
          </a:p>
          <a:p>
            <a:pPr algn="just">
              <a:lnSpc>
                <a:spcPts val="3301"/>
              </a:lnSpc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3301"/>
              </a:lnSpc>
            </a:pPr>
            <a:r>
              <a:rPr lang="en-US" sz="27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6. Информационное обеспечение: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Распространение опыта между музеями.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Разработка рекомендаций для музеев от соответствующих министерств.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Повышение осведомленности о доступности музеев среди потенциальных посетителей с инвалидностью.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Совершенствование сайтов музеев для обеспечения их технической доступности.</a:t>
            </a:r>
          </a:p>
          <a:p>
            <a:pPr algn="just">
              <a:lnSpc>
                <a:spcPts val="3301"/>
              </a:lnSpc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3183"/>
              </a:lnSpc>
            </a:pPr>
            <a:r>
              <a:rPr lang="en-US" sz="269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7. Изменение общественного отношения:</a:t>
            </a:r>
          </a:p>
          <a:p>
            <a:pPr marL="604141" lvl="1" indent="-302070" algn="just">
              <a:lnSpc>
                <a:spcPts val="3301"/>
              </a:lnSpc>
              <a:buFont typeface="Arial"/>
              <a:buChar char="•"/>
            </a:pPr>
            <a:r>
              <a:rPr lang="en-US" sz="2798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Поощрение позитивного отношения к инклюзии и созданию равных возможностей для всех посетителей.</a:t>
            </a:r>
          </a:p>
          <a:p>
            <a:pPr algn="just">
              <a:lnSpc>
                <a:spcPts val="2711"/>
              </a:lnSpc>
            </a:pPr>
            <a:endParaRPr lang="en-US" sz="2798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33597" y="8477715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99094" y="176045"/>
            <a:ext cx="5904614" cy="2086297"/>
          </a:xfrm>
          <a:custGeom>
            <a:avLst/>
            <a:gdLst/>
            <a:ahLst/>
            <a:cxnLst/>
            <a:rect l="l" t="t" r="r" b="b"/>
            <a:pathLst>
              <a:path w="5904614" h="2086297">
                <a:moveTo>
                  <a:pt x="0" y="0"/>
                </a:moveTo>
                <a:lnTo>
                  <a:pt x="5904614" y="0"/>
                </a:lnTo>
                <a:lnTo>
                  <a:pt x="5904614" y="2086297"/>
                </a:lnTo>
                <a:lnTo>
                  <a:pt x="0" y="20862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14911" y="70766"/>
            <a:ext cx="3586797" cy="2965761"/>
          </a:xfrm>
          <a:custGeom>
            <a:avLst/>
            <a:gdLst/>
            <a:ahLst/>
            <a:cxnLst/>
            <a:rect l="l" t="t" r="r" b="b"/>
            <a:pathLst>
              <a:path w="3586797" h="2965761">
                <a:moveTo>
                  <a:pt x="0" y="0"/>
                </a:moveTo>
                <a:lnTo>
                  <a:pt x="3586797" y="0"/>
                </a:lnTo>
                <a:lnTo>
                  <a:pt x="3586797" y="2965761"/>
                </a:lnTo>
                <a:lnTo>
                  <a:pt x="0" y="29657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20164" y="176045"/>
            <a:ext cx="1894103" cy="2860482"/>
          </a:xfrm>
          <a:custGeom>
            <a:avLst/>
            <a:gdLst/>
            <a:ahLst/>
            <a:cxnLst/>
            <a:rect l="l" t="t" r="r" b="b"/>
            <a:pathLst>
              <a:path w="1894103" h="2860482">
                <a:moveTo>
                  <a:pt x="0" y="0"/>
                </a:moveTo>
                <a:lnTo>
                  <a:pt x="1894103" y="0"/>
                </a:lnTo>
                <a:lnTo>
                  <a:pt x="1894103" y="2860482"/>
                </a:lnTo>
                <a:lnTo>
                  <a:pt x="0" y="2860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497532" y="4635025"/>
            <a:ext cx="7292936" cy="903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  <a:spcBef>
                <a:spcPct val="0"/>
              </a:spcBef>
            </a:pPr>
            <a:r>
              <a:rPr lang="en-US" sz="5300" spc="-434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18338" y="9911476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8"/>
                </a:lnTo>
                <a:lnTo>
                  <a:pt x="0" y="751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15205" y="9156158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2570549" y="9772180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72739" y="2844681"/>
            <a:ext cx="1703559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СНИЛ «Инновации в туризме»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0442" y="4206756"/>
            <a:ext cx="14321266" cy="464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4941" lvl="1" indent="-407470" algn="just">
              <a:lnSpc>
                <a:spcPts val="5284"/>
              </a:lnSpc>
              <a:buFont typeface="Arial"/>
              <a:buChar char="•"/>
            </a:pPr>
            <a:r>
              <a:rPr lang="en-US" sz="3774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СНИЛ «Инновации в туризме» работает на кафедре международного туризма и гостеприимства с 2013 года. </a:t>
            </a:r>
          </a:p>
          <a:p>
            <a:pPr marL="814941" lvl="1" indent="-407470" algn="just">
              <a:lnSpc>
                <a:spcPts val="5284"/>
              </a:lnSpc>
              <a:buFont typeface="Arial"/>
              <a:buChar char="•"/>
            </a:pPr>
            <a:r>
              <a:rPr lang="en-US" sz="3774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Основная цель СНИЛ — вовлечение студентов в научно-исследовательскую деятельность и подготовка высококвалифицированных научно-педагогических кадров.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72739" y="2606572"/>
            <a:ext cx="1703559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СНИЛ «Инновации в туризме»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8375" y="3660128"/>
            <a:ext cx="13316324" cy="3337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8"/>
              </a:lnSpc>
              <a:spcBef>
                <a:spcPct val="0"/>
              </a:spcBef>
            </a:pPr>
            <a:r>
              <a:rPr lang="en-US" sz="3327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Основные направления исследований:</a:t>
            </a:r>
          </a:p>
          <a:p>
            <a:pPr marL="675177" lvl="1" indent="-337589" algn="just">
              <a:lnSpc>
                <a:spcPts val="4378"/>
              </a:lnSpc>
              <a:spcBef>
                <a:spcPct val="0"/>
              </a:spcBef>
              <a:buAutoNum type="arabicPeriod"/>
            </a:pPr>
            <a:r>
              <a:rPr lang="en-US" sz="3127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Инклюзивный туризм в Беларуси и мире.</a:t>
            </a:r>
          </a:p>
          <a:p>
            <a:pPr marL="675177" lvl="1" indent="-337589" algn="just">
              <a:lnSpc>
                <a:spcPts val="4378"/>
              </a:lnSpc>
              <a:spcBef>
                <a:spcPct val="0"/>
              </a:spcBef>
              <a:buAutoNum type="arabicPeriod"/>
            </a:pPr>
            <a:r>
              <a:rPr lang="en-US" sz="3127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Инновации в туристической индустрии Беларуси.</a:t>
            </a:r>
          </a:p>
          <a:p>
            <a:pPr marL="675177" lvl="1" indent="-337589" algn="just">
              <a:lnSpc>
                <a:spcPts val="4378"/>
              </a:lnSpc>
              <a:spcBef>
                <a:spcPct val="0"/>
              </a:spcBef>
              <a:buAutoNum type="arabicPeriod"/>
            </a:pPr>
            <a:r>
              <a:rPr lang="en-US" sz="3127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Развитие национального экскурсионного продукта.</a:t>
            </a:r>
          </a:p>
          <a:p>
            <a:pPr marL="675177" lvl="1" indent="-337589" algn="just">
              <a:lnSpc>
                <a:spcPts val="4378"/>
              </a:lnSpc>
              <a:spcBef>
                <a:spcPct val="0"/>
              </a:spcBef>
              <a:buAutoNum type="arabicPeriod"/>
            </a:pPr>
            <a:r>
              <a:rPr lang="en-US" sz="3127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Лечебно-оздоровительный туризм и спа-индустрия.</a:t>
            </a:r>
          </a:p>
          <a:p>
            <a:pPr algn="just">
              <a:lnSpc>
                <a:spcPts val="4378"/>
              </a:lnSpc>
              <a:spcBef>
                <a:spcPct val="0"/>
              </a:spcBef>
            </a:pPr>
            <a:endParaRPr lang="en-US" sz="3127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321105" y="7270136"/>
            <a:ext cx="1089410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Иная деятельность СНИЛ:</a:t>
            </a:r>
          </a:p>
          <a:p>
            <a:pPr marL="755651" lvl="1" indent="-377825" algn="l">
              <a:lnSpc>
                <a:spcPts val="4900"/>
              </a:lnSpc>
              <a:buAutoNum type="arabicPeriod"/>
            </a:pPr>
            <a:r>
              <a:rPr lang="en-US" sz="3500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Участие в Неделях студенческой науки.</a:t>
            </a:r>
          </a:p>
          <a:p>
            <a:pPr marL="755651" lvl="1" indent="-377825" algn="l">
              <a:lnSpc>
                <a:spcPts val="4900"/>
              </a:lnSpc>
              <a:buAutoNum type="arabicPeriod"/>
            </a:pPr>
            <a:r>
              <a:rPr lang="en-US" sz="3500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Организация встреч с исследователями.</a:t>
            </a:r>
          </a:p>
          <a:p>
            <a:pPr marL="755651" lvl="1" indent="-377825" algn="l">
              <a:lnSpc>
                <a:spcPts val="4900"/>
              </a:lnSpc>
              <a:buAutoNum type="arabicPeriod"/>
            </a:pPr>
            <a:r>
              <a:rPr lang="en-US" sz="3500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Участие в конференциях.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958143" y="9258300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399094" y="7619520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234739" y="3164609"/>
            <a:ext cx="7386292" cy="6093691"/>
          </a:xfrm>
          <a:custGeom>
            <a:avLst/>
            <a:gdLst/>
            <a:ahLst/>
            <a:cxnLst/>
            <a:rect l="l" t="t" r="r" b="b"/>
            <a:pathLst>
              <a:path w="7386292" h="6093691">
                <a:moveTo>
                  <a:pt x="0" y="0"/>
                </a:moveTo>
                <a:lnTo>
                  <a:pt x="7386292" y="0"/>
                </a:lnTo>
                <a:lnTo>
                  <a:pt x="7386292" y="6093691"/>
                </a:lnTo>
                <a:lnTo>
                  <a:pt x="0" y="60936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71679" y="3992963"/>
            <a:ext cx="8110660" cy="3006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0"/>
              </a:lnSpc>
              <a:spcBef>
                <a:spcPct val="0"/>
              </a:spcBef>
            </a:pPr>
            <a:r>
              <a:rPr lang="en-US" sz="3414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Проект «Основы жестового языка для коммуникации с людьми с проблемами слуха в сфере туризма» при поддержке ОО «БелОГ» (2021-2022 гг.)</a:t>
            </a:r>
          </a:p>
        </p:txBody>
      </p:sp>
      <p:sp>
        <p:nvSpPr>
          <p:cNvPr id="11" name="Freeform 11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03575" y="963049"/>
            <a:ext cx="4632798" cy="6174128"/>
          </a:xfrm>
          <a:custGeom>
            <a:avLst/>
            <a:gdLst/>
            <a:ahLst/>
            <a:cxnLst/>
            <a:rect l="l" t="t" r="r" b="b"/>
            <a:pathLst>
              <a:path w="4632798" h="6174128">
                <a:moveTo>
                  <a:pt x="0" y="0"/>
                </a:moveTo>
                <a:lnTo>
                  <a:pt x="4632798" y="0"/>
                </a:lnTo>
                <a:lnTo>
                  <a:pt x="4632798" y="6174128"/>
                </a:lnTo>
                <a:lnTo>
                  <a:pt x="0" y="61741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20477" y="3388462"/>
            <a:ext cx="4775665" cy="6356958"/>
          </a:xfrm>
          <a:custGeom>
            <a:avLst/>
            <a:gdLst/>
            <a:ahLst/>
            <a:cxnLst/>
            <a:rect l="l" t="t" r="r" b="b"/>
            <a:pathLst>
              <a:path w="4775665" h="6356958">
                <a:moveTo>
                  <a:pt x="0" y="0"/>
                </a:moveTo>
                <a:lnTo>
                  <a:pt x="4775665" y="0"/>
                </a:lnTo>
                <a:lnTo>
                  <a:pt x="477566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0812" y="2788152"/>
            <a:ext cx="5802939" cy="4490024"/>
          </a:xfrm>
          <a:custGeom>
            <a:avLst/>
            <a:gdLst/>
            <a:ahLst/>
            <a:cxnLst/>
            <a:rect l="l" t="t" r="r" b="b"/>
            <a:pathLst>
              <a:path w="5802939" h="4490024">
                <a:moveTo>
                  <a:pt x="0" y="0"/>
                </a:moveTo>
                <a:lnTo>
                  <a:pt x="5802939" y="0"/>
                </a:lnTo>
                <a:lnTo>
                  <a:pt x="5802939" y="4490024"/>
                </a:lnTo>
                <a:lnTo>
                  <a:pt x="0" y="44900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50810" y="6248640"/>
            <a:ext cx="6385162" cy="3930276"/>
          </a:xfrm>
          <a:custGeom>
            <a:avLst/>
            <a:gdLst/>
            <a:ahLst/>
            <a:cxnLst/>
            <a:rect l="l" t="t" r="r" b="b"/>
            <a:pathLst>
              <a:path w="6385162" h="3930276">
                <a:moveTo>
                  <a:pt x="0" y="0"/>
                </a:moveTo>
                <a:lnTo>
                  <a:pt x="6385162" y="0"/>
                </a:lnTo>
                <a:lnTo>
                  <a:pt x="6385162" y="3930276"/>
                </a:lnTo>
                <a:lnTo>
                  <a:pt x="0" y="39302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818" b="-422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27066" y="4121630"/>
            <a:ext cx="7532234" cy="5827635"/>
          </a:xfrm>
          <a:custGeom>
            <a:avLst/>
            <a:gdLst/>
            <a:ahLst/>
            <a:cxnLst/>
            <a:rect l="l" t="t" r="r" b="b"/>
            <a:pathLst>
              <a:path w="7532234" h="5827635">
                <a:moveTo>
                  <a:pt x="0" y="0"/>
                </a:moveTo>
                <a:lnTo>
                  <a:pt x="7532234" y="0"/>
                </a:lnTo>
                <a:lnTo>
                  <a:pt x="7532234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31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3460" y="4121630"/>
            <a:ext cx="8730540" cy="5827635"/>
          </a:xfrm>
          <a:custGeom>
            <a:avLst/>
            <a:gdLst/>
            <a:ahLst/>
            <a:cxnLst/>
            <a:rect l="l" t="t" r="r" b="b"/>
            <a:pathLst>
              <a:path w="8730540" h="5827635">
                <a:moveTo>
                  <a:pt x="0" y="0"/>
                </a:moveTo>
                <a:lnTo>
                  <a:pt x="8730540" y="0"/>
                </a:lnTo>
                <a:lnTo>
                  <a:pt x="8730540" y="5827636"/>
                </a:lnTo>
                <a:lnTo>
                  <a:pt x="0" y="58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80812" y="2853617"/>
            <a:ext cx="15540376" cy="1109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4"/>
              </a:lnSpc>
              <a:spcBef>
                <a:spcPct val="0"/>
              </a:spcBef>
            </a:pPr>
            <a:r>
              <a:rPr lang="en-US" sz="3188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“БГУ и общественное объединение «Белорусское общество глухих» подписали меморандум о сотрудничестве” 11 мая 2022 года.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74267" y="8836120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8" y="0"/>
                </a:lnTo>
                <a:lnTo>
                  <a:pt x="4899948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25681" y="2877855"/>
            <a:ext cx="14846581" cy="7055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0"/>
              </a:lnSpc>
              <a:spcBef>
                <a:spcPct val="0"/>
              </a:spcBef>
            </a:pPr>
            <a:r>
              <a:rPr lang="en-US" sz="4236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Проект «Особенности обеспечения доступности музеев для людей с особыми потребностями»</a:t>
            </a:r>
          </a:p>
          <a:p>
            <a:pPr algn="just">
              <a:lnSpc>
                <a:spcPts val="4454"/>
              </a:lnSpc>
              <a:spcBef>
                <a:spcPct val="0"/>
              </a:spcBef>
            </a:pPr>
            <a:endParaRPr lang="en-US" sz="4236">
              <a:solidFill>
                <a:srgbClr val="0B3777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4454"/>
              </a:lnSpc>
              <a:spcBef>
                <a:spcPct val="0"/>
              </a:spcBef>
            </a:pPr>
            <a:r>
              <a:rPr lang="en-US" sz="3182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Сроки реализации – 2022-2023 гг.</a:t>
            </a:r>
          </a:p>
          <a:p>
            <a:pPr algn="just">
              <a:lnSpc>
                <a:spcPts val="4454"/>
              </a:lnSpc>
              <a:spcBef>
                <a:spcPct val="0"/>
              </a:spcBef>
            </a:pPr>
            <a:r>
              <a:rPr lang="en-US" sz="3182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 </a:t>
            </a:r>
          </a:p>
          <a:p>
            <a:pPr algn="just">
              <a:lnSpc>
                <a:spcPts val="4454"/>
              </a:lnSpc>
              <a:spcBef>
                <a:spcPct val="0"/>
              </a:spcBef>
            </a:pPr>
            <a:r>
              <a:rPr lang="en-US" sz="3182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Участники: </a:t>
            </a:r>
            <a:r>
              <a:rPr lang="en-US" sz="3182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Борьяш А.А., Жилинская В.А., Ильященко А.С., Клепча П.А., Сехович А.В., Сомова В.А., Филатова П.С., Лецко А.В., Луковская П.Д., Вербенец Ю.И., Ермишина М.К., Тимофеева К.А.</a:t>
            </a:r>
          </a:p>
          <a:p>
            <a:pPr algn="just">
              <a:lnSpc>
                <a:spcPts val="4454"/>
              </a:lnSpc>
              <a:spcBef>
                <a:spcPct val="0"/>
              </a:spcBef>
            </a:pPr>
            <a:endParaRPr lang="en-US" sz="3182">
              <a:solidFill>
                <a:srgbClr val="5067A0"/>
              </a:solidFill>
              <a:latin typeface="Days"/>
              <a:ea typeface="Days"/>
              <a:cs typeface="Days"/>
              <a:sym typeface="Days"/>
            </a:endParaRPr>
          </a:p>
          <a:p>
            <a:pPr algn="just">
              <a:lnSpc>
                <a:spcPts val="4454"/>
              </a:lnSpc>
              <a:spcBef>
                <a:spcPct val="0"/>
              </a:spcBef>
            </a:pPr>
            <a:r>
              <a:rPr lang="en-US" sz="3182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Руководители проекта – </a:t>
            </a:r>
            <a:r>
              <a:rPr lang="en-US" sz="3182">
                <a:solidFill>
                  <a:srgbClr val="5067A0"/>
                </a:solidFill>
                <a:latin typeface="Days"/>
                <a:ea typeface="Days"/>
                <a:cs typeface="Days"/>
                <a:sym typeface="Days"/>
              </a:rPr>
              <a:t>к.э.н., доцент Борисенко Н.М. и ст.преподаватель Решетникова А.Н.</a:t>
            </a:r>
          </a:p>
        </p:txBody>
      </p:sp>
      <p:sp>
        <p:nvSpPr>
          <p:cNvPr id="9" name="Freeform 9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56643" y="8769752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59300" y="5377575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5282649">
            <a:off x="16720962" y="7118076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4"/>
                </a:lnTo>
                <a:lnTo>
                  <a:pt x="0" y="11544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5787" y="3721522"/>
            <a:ext cx="15451029" cy="6259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920" lvl="1" indent="-272460" algn="just">
              <a:lnSpc>
                <a:spcPts val="3533"/>
              </a:lnSpc>
              <a:buFont typeface="Arial"/>
              <a:buChar char="•"/>
            </a:pPr>
            <a:r>
              <a:rPr lang="en-US" sz="252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Проведен анализ правовой базы и международного опыта</a:t>
            </a:r>
          </a:p>
          <a:p>
            <a:pPr algn="just">
              <a:lnSpc>
                <a:spcPts val="3533"/>
              </a:lnSpc>
              <a:spcBef>
                <a:spcPct val="0"/>
              </a:spcBef>
            </a:pPr>
            <a:endParaRPr lang="en-US" sz="2523">
              <a:solidFill>
                <a:srgbClr val="0B3777"/>
              </a:solidFill>
              <a:latin typeface="Days"/>
              <a:ea typeface="Days"/>
              <a:cs typeface="Days"/>
              <a:sym typeface="Days"/>
            </a:endParaRPr>
          </a:p>
          <a:p>
            <a:pPr marL="544920" lvl="1" indent="-272460" algn="just">
              <a:lnSpc>
                <a:spcPts val="3533"/>
              </a:lnSpc>
              <a:buFont typeface="Arial"/>
              <a:buChar char="•"/>
            </a:pPr>
            <a:r>
              <a:rPr lang="en-US" sz="252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Определены особенности обеспечения доступности экскурсионных продуктов для разных категорий посетителей с инвалидностью</a:t>
            </a:r>
          </a:p>
          <a:p>
            <a:pPr algn="just">
              <a:lnSpc>
                <a:spcPts val="3533"/>
              </a:lnSpc>
              <a:spcBef>
                <a:spcPct val="0"/>
              </a:spcBef>
            </a:pPr>
            <a:endParaRPr lang="en-US" sz="2523">
              <a:solidFill>
                <a:srgbClr val="0B3777"/>
              </a:solidFill>
              <a:latin typeface="Days"/>
              <a:ea typeface="Days"/>
              <a:cs typeface="Days"/>
              <a:sym typeface="Days"/>
            </a:endParaRPr>
          </a:p>
          <a:p>
            <a:pPr marL="544920" lvl="1" indent="-272460" algn="just">
              <a:lnSpc>
                <a:spcPts val="3533"/>
              </a:lnSpc>
              <a:buFont typeface="Arial"/>
              <a:buChar char="•"/>
            </a:pPr>
            <a:r>
              <a:rPr lang="en-US" sz="252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Проведен анализ доступности Национального художественного музея, Национального исторического музея и Барановичского краеведческого музея </a:t>
            </a:r>
          </a:p>
          <a:p>
            <a:pPr algn="just">
              <a:lnSpc>
                <a:spcPts val="3533"/>
              </a:lnSpc>
            </a:pPr>
            <a:endParaRPr lang="en-US" sz="2523">
              <a:solidFill>
                <a:srgbClr val="0B3777"/>
              </a:solidFill>
              <a:latin typeface="Days"/>
              <a:ea typeface="Days"/>
              <a:cs typeface="Days"/>
              <a:sym typeface="Days"/>
            </a:endParaRPr>
          </a:p>
          <a:p>
            <a:pPr marL="544920" lvl="1" indent="-272460" algn="just">
              <a:lnSpc>
                <a:spcPts val="3533"/>
              </a:lnSpc>
              <a:buFont typeface="Arial"/>
              <a:buChar char="•"/>
            </a:pPr>
            <a:r>
              <a:rPr lang="en-US" sz="252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Проведен комплексный анализ (инфраструктурный и информационный) доступности Музея истории БГУ и Музея землеведения БГУ для людей с особыми потребностями</a:t>
            </a:r>
          </a:p>
          <a:p>
            <a:pPr algn="just">
              <a:lnSpc>
                <a:spcPts val="3533"/>
              </a:lnSpc>
            </a:pPr>
            <a:endParaRPr lang="en-US" sz="2523">
              <a:solidFill>
                <a:srgbClr val="0B3777"/>
              </a:solidFill>
              <a:latin typeface="Days"/>
              <a:ea typeface="Days"/>
              <a:cs typeface="Days"/>
              <a:sym typeface="Days"/>
            </a:endParaRPr>
          </a:p>
          <a:p>
            <a:pPr marL="566509" lvl="1" indent="-283255" algn="just">
              <a:lnSpc>
                <a:spcPts val="3673"/>
              </a:lnSpc>
              <a:buFont typeface="Arial"/>
              <a:buChar char="•"/>
            </a:pPr>
            <a:r>
              <a:rPr lang="en-US" sz="2623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Сформулированы практические рекомендации по повышению доступности музеев Беларуси и их услуг для людей с инвалидностью.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14866" y="2695237"/>
            <a:ext cx="13786842" cy="564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7"/>
              </a:lnSpc>
              <a:spcBef>
                <a:spcPct val="0"/>
              </a:spcBef>
            </a:pPr>
            <a:r>
              <a:rPr lang="en-US" sz="3276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</a:rPr>
              <a:t>В ходе исследования были выполнены следующие задачи:</a:t>
            </a:r>
          </a:p>
        </p:txBody>
      </p:sp>
      <p:sp>
        <p:nvSpPr>
          <p:cNvPr id="10" name="Freeform 10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72262" y="5328024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918319" y="5949567"/>
            <a:ext cx="724985" cy="920616"/>
          </a:xfrm>
          <a:custGeom>
            <a:avLst/>
            <a:gdLst/>
            <a:ahLst/>
            <a:cxnLst/>
            <a:rect l="l" t="t" r="r" b="b"/>
            <a:pathLst>
              <a:path w="724985" h="920616">
                <a:moveTo>
                  <a:pt x="0" y="0"/>
                </a:moveTo>
                <a:lnTo>
                  <a:pt x="724985" y="0"/>
                </a:lnTo>
                <a:lnTo>
                  <a:pt x="724985" y="920616"/>
                </a:lnTo>
                <a:lnTo>
                  <a:pt x="0" y="920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162482" y="3036527"/>
            <a:ext cx="5096818" cy="6266580"/>
          </a:xfrm>
          <a:custGeom>
            <a:avLst/>
            <a:gdLst/>
            <a:ahLst/>
            <a:cxnLst/>
            <a:rect l="l" t="t" r="r" b="b"/>
            <a:pathLst>
              <a:path w="5096818" h="6266580">
                <a:moveTo>
                  <a:pt x="0" y="0"/>
                </a:moveTo>
                <a:lnTo>
                  <a:pt x="5096818" y="0"/>
                </a:lnTo>
                <a:lnTo>
                  <a:pt x="5096818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24188" y="3036527"/>
            <a:ext cx="4439623" cy="6221773"/>
          </a:xfrm>
          <a:custGeom>
            <a:avLst/>
            <a:gdLst/>
            <a:ahLst/>
            <a:cxnLst/>
            <a:rect l="l" t="t" r="r" b="b"/>
            <a:pathLst>
              <a:path w="4439623" h="6221773">
                <a:moveTo>
                  <a:pt x="0" y="0"/>
                </a:moveTo>
                <a:lnTo>
                  <a:pt x="4439624" y="0"/>
                </a:lnTo>
                <a:lnTo>
                  <a:pt x="4439624" y="6221773"/>
                </a:lnTo>
                <a:lnTo>
                  <a:pt x="0" y="62217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80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0812" y="3058931"/>
            <a:ext cx="4470587" cy="6221773"/>
          </a:xfrm>
          <a:custGeom>
            <a:avLst/>
            <a:gdLst/>
            <a:ahLst/>
            <a:cxnLst/>
            <a:rect l="l" t="t" r="r" b="b"/>
            <a:pathLst>
              <a:path w="4470587" h="6221773">
                <a:moveTo>
                  <a:pt x="0" y="0"/>
                </a:moveTo>
                <a:lnTo>
                  <a:pt x="4470587" y="0"/>
                </a:lnTo>
                <a:lnTo>
                  <a:pt x="4470587" y="6221772"/>
                </a:lnTo>
                <a:lnTo>
                  <a:pt x="0" y="62217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232" t="-12124" r="-3232" b="-2387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093137" y="9229725"/>
            <a:ext cx="8101727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endParaRPr/>
          </a:p>
          <a:p>
            <a:pPr algn="ctr">
              <a:lnSpc>
                <a:spcPts val="3499"/>
              </a:lnSpc>
            </a:pPr>
            <a:r>
              <a:rPr lang="en-US" sz="2499" u="sng">
                <a:solidFill>
                  <a:srgbClr val="0B3777"/>
                </a:solidFill>
                <a:latin typeface="Days"/>
                <a:ea typeface="Days"/>
                <a:cs typeface="Days"/>
                <a:sym typeface="Days"/>
                <a:hlinkClick r:id="rId17" tooltip="https://elib.bsu.by/handle/123456789/304789"/>
              </a:rPr>
              <a:t>https://elib.bsu.by/handle/123456789/304789</a:t>
            </a:r>
          </a:p>
          <a:p>
            <a:pPr algn="ctr">
              <a:lnSpc>
                <a:spcPts val="3499"/>
              </a:lnSpc>
            </a:pPr>
            <a:endParaRPr lang="en-US" sz="2499" u="sng">
              <a:solidFill>
                <a:srgbClr val="0B3777"/>
              </a:solidFill>
              <a:latin typeface="Days"/>
              <a:ea typeface="Days"/>
              <a:cs typeface="Days"/>
              <a:sym typeface="Days"/>
              <a:hlinkClick r:id="rId17" tooltip="https://elib.bsu.by/handle/123456789/304789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99094" y="166297"/>
            <a:ext cx="5357876" cy="1893116"/>
          </a:xfrm>
          <a:custGeom>
            <a:avLst/>
            <a:gdLst/>
            <a:ahLst/>
            <a:cxnLst/>
            <a:rect l="l" t="t" r="r" b="b"/>
            <a:pathLst>
              <a:path w="5357876" h="1893116">
                <a:moveTo>
                  <a:pt x="0" y="0"/>
                </a:moveTo>
                <a:lnTo>
                  <a:pt x="5357876" y="0"/>
                </a:lnTo>
                <a:lnTo>
                  <a:pt x="5357876" y="1893116"/>
                </a:lnTo>
                <a:lnTo>
                  <a:pt x="0" y="1893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947031" y="70766"/>
            <a:ext cx="3254677" cy="2691146"/>
          </a:xfrm>
          <a:custGeom>
            <a:avLst/>
            <a:gdLst/>
            <a:ahLst/>
            <a:cxnLst/>
            <a:rect l="l" t="t" r="r" b="b"/>
            <a:pathLst>
              <a:path w="3254677" h="2691146">
                <a:moveTo>
                  <a:pt x="0" y="0"/>
                </a:moveTo>
                <a:lnTo>
                  <a:pt x="3254677" y="0"/>
                </a:lnTo>
                <a:lnTo>
                  <a:pt x="3254677" y="2691146"/>
                </a:lnTo>
                <a:lnTo>
                  <a:pt x="0" y="269114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201708" y="166297"/>
            <a:ext cx="1718718" cy="2595616"/>
          </a:xfrm>
          <a:custGeom>
            <a:avLst/>
            <a:gdLst/>
            <a:ahLst/>
            <a:cxnLst/>
            <a:rect l="l" t="t" r="r" b="b"/>
            <a:pathLst>
              <a:path w="1718718" h="2595616">
                <a:moveTo>
                  <a:pt x="0" y="0"/>
                </a:moveTo>
                <a:lnTo>
                  <a:pt x="1718719" y="0"/>
                </a:lnTo>
                <a:lnTo>
                  <a:pt x="1718719" y="2595615"/>
                </a:lnTo>
                <a:lnTo>
                  <a:pt x="0" y="259561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687</Words>
  <Application>Microsoft Office PowerPoint</Application>
  <PresentationFormat>Произвольный</PresentationFormat>
  <Paragraphs>75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Days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Презентация_Проектов СНИЛ - Жилинская, Ермишина</dc:title>
  <dc:creator>Шибеко Дарья Андреевна</dc:creator>
  <cp:lastModifiedBy>Admin</cp:lastModifiedBy>
  <cp:revision>1</cp:revision>
  <dcterms:created xsi:type="dcterms:W3CDTF">2006-08-16T00:00:00Z</dcterms:created>
  <dcterms:modified xsi:type="dcterms:W3CDTF">2025-03-20T12:53:15Z</dcterms:modified>
  <dc:identifier>DAGhROEqvtQ</dc:identifier>
</cp:coreProperties>
</file>