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6" r:id="rId3"/>
    <p:sldId id="293" r:id="rId4"/>
    <p:sldId id="294" r:id="rId5"/>
    <p:sldId id="284" r:id="rId6"/>
    <p:sldId id="258" r:id="rId7"/>
    <p:sldId id="283" r:id="rId8"/>
    <p:sldId id="289" r:id="rId9"/>
    <p:sldId id="291" r:id="rId10"/>
    <p:sldId id="292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ranklin Gothic Demi" panose="020B070302010202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023"/>
    <a:srgbClr val="2C4618"/>
    <a:srgbClr val="354F01"/>
    <a:srgbClr val="112834"/>
    <a:srgbClr val="091625"/>
    <a:srgbClr val="205444"/>
    <a:srgbClr val="286A56"/>
    <a:srgbClr val="152D2F"/>
    <a:srgbClr val="361C20"/>
    <a:srgbClr val="23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4622" autoAdjust="0"/>
  </p:normalViewPr>
  <p:slideViewPr>
    <p:cSldViewPr>
      <p:cViewPr varScale="1">
        <p:scale>
          <a:sx n="69" d="100"/>
          <a:sy n="69" d="100"/>
        </p:scale>
        <p:origin x="85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10843" t="-811"/>
          <a:stretch/>
        </p:blipFill>
        <p:spPr>
          <a:xfrm>
            <a:off x="-685800" y="-190500"/>
            <a:ext cx="18973800" cy="118398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1600200" y="2857500"/>
            <a:ext cx="15697200" cy="5632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43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9F9F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  <a:ea typeface="ITC Edwardian Script"/>
                <a:cs typeface="ITC Edwardian Script"/>
                <a:sym typeface="ITC Edwardian Script"/>
              </a:rPr>
              <a:t>ВЕТКАЎСКІЯ</a:t>
            </a:r>
            <a:r>
              <a:rPr lang="ru-RU" sz="143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9F9F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  <a:ea typeface="ITC Edwardian Script"/>
                <a:cs typeface="ITC Edwardian Script"/>
                <a:sym typeface="ITC Edwardian Script"/>
              </a:rPr>
              <a:t> </a:t>
            </a:r>
            <a:r>
              <a:rPr lang="ru-RU" sz="143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9F9F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  <a:ea typeface="ITC Edwardian Script"/>
                <a:cs typeface="ITC Edwardian Script"/>
                <a:sym typeface="ITC Edwardian Script"/>
              </a:rPr>
              <a:t>ЛІШТВЫ</a:t>
            </a:r>
          </a:p>
          <a:p>
            <a:pPr algn="ctr"/>
            <a:r>
              <a:rPr lang="be-BY" sz="66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9F9F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ranklin Gothic Demi" panose="020B0703020102020204" pitchFamily="34" charset="0"/>
                <a:ea typeface="ITC Edwardian Script"/>
                <a:cs typeface="ITC Edwardian Script"/>
                <a:sym typeface="ITC Edwardian Script"/>
              </a:rPr>
              <a:t>Аўдыягід-квэст</a:t>
            </a:r>
            <a:endParaRPr lang="ru-RU" sz="60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F9F9F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Franklin Gothic Demi" panose="020B0703020102020204" pitchFamily="34" charset="0"/>
              <a:ea typeface="ITC Edwardian Script"/>
              <a:cs typeface="ITC Edwardian Script"/>
              <a:sym typeface="ITC Edwardian Scrip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" y="8365943"/>
            <a:ext cx="113554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Выканала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:</a:t>
            </a:r>
          </a:p>
          <a:p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-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Коўшар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Дар’я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Андрэеўна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студэнтка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2 курса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гістарычнага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факультэта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БДУ</a:t>
            </a:r>
          </a:p>
          <a:p>
            <a:endParaRPr lang="be-BY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r>
              <a:rPr lang="be-BY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Навуковы кіраўнік:</a:t>
            </a:r>
          </a:p>
          <a:p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-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Філіпчык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Дзяніс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Уладзіміравіч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дацэнт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кафедры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этналогіі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музеялогіі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гісторыі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мастацтваў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БДУ</a:t>
            </a:r>
          </a:p>
          <a:p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682">
            <a:off x="10372901" y="-4304866"/>
            <a:ext cx="10363200" cy="1381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62200" y="168701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МІНІСТЭРСТВА АДУКАЦЫІ РЭСПУБЛІКІ БЕЛАРУСЬ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БЕЛАРУСКІ ДЗЯРЖАЎНЫ ЎНІВЕРСІТЭТ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ГІСТАРЫЧНЫ ФАКУЛЬТЭТ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Кафедра </a:t>
            </a:r>
            <a:r>
              <a:rPr lang="ru-RU" sz="2400" b="1" dirty="0" err="1">
                <a:solidFill>
                  <a:schemeClr val="bg1"/>
                </a:solidFill>
              </a:rPr>
              <a:t>этналогіі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музеялогіі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гісторыі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мастацтваў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598" r="1151" b="4601"/>
          <a:stretch/>
        </p:blipFill>
        <p:spPr>
          <a:xfrm>
            <a:off x="-19050" y="5676900"/>
            <a:ext cx="18288000" cy="10287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137470"/>
            <a:ext cx="18268950" cy="3847207"/>
          </a:xfrm>
          <a:prstGeom prst="rect">
            <a:avLst/>
          </a:prstGeom>
          <a:solidFill>
            <a:srgbClr val="232023"/>
          </a:solidFill>
        </p:spPr>
        <p:txBody>
          <a:bodyPr wrap="square">
            <a:spAutoFit/>
          </a:bodyPr>
          <a:lstStyle/>
          <a:p>
            <a:r>
              <a:rPr lang="be-BY" sz="2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Супрацоўніцтва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мясцовымі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ўстановамі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адукацыі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культуры (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Напрыклад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Гімназія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ці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Веткаўскій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музей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стараабрадніцтва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беларускіх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традыцый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ім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   Ф. Г.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Шклярава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) для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стварэння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развіцця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сумесных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праграм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be-BY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Супрацоўніцтва з турысцка-інфармацыйнымі цэнтрамі (аўдыягід можа стаць узорам для іншых раёнаў)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Прыцягненне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мясцовых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гісторыкаў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мастакоў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іншых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экспертаў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стварэння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унікальнага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кантэнту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Пашырэнне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геаграфіі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праекта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іншыя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рэгіёны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Беларусі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дзе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таксама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захаваліся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традыцыі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драўлянай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разьбы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або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ўключэнне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дадатковых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экскурсійных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маршрутаў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тэм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па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Ветцы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Даданне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AR-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функцый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якія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дазваляюць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карыстальнікам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узаемадзейнічаць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ліштвамі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ў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рэальным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часе з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дапамогай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сваіх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смартфонаў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Паглыбленне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інтэграцыі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сацыяльнымі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сеткамі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што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дазволіць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карыстальнікам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дзяліцца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сваімі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ўражаннямі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фатаграфіямі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ліштвы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Прэзентацыя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праекта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на культурных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турыстычных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мерапрыемствах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прыцягнення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ўвагі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Распрацоўка і продаж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сувенірнай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прадукцыі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выявамі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веткаўскіх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ліштваў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Рэгулярны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аналіз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водгукаў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прапаноў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карыстальнікаў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паляпшэння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якасці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кантэнту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функцыянальнасці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дадатку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09197" y="1104900"/>
            <a:ext cx="102696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232023"/>
                </a:solidFill>
                <a:latin typeface="Franklin Gothic Demi" panose="020B0703020102020204" pitchFamily="34" charset="0"/>
              </a:rPr>
              <a:t>ПЕРСПЕКТЫВЫ РАЗВІЦЦЯ ПРАЕКТА</a:t>
            </a:r>
          </a:p>
        </p:txBody>
      </p:sp>
    </p:spTree>
    <p:extLst>
      <p:ext uri="{BB962C8B-B14F-4D97-AF65-F5344CB8AC3E}">
        <p14:creationId xmlns:p14="http://schemas.microsoft.com/office/powerpoint/2010/main" val="280497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419099"/>
            <a:ext cx="19269635" cy="95622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8200" y="2171700"/>
            <a:ext cx="9144000" cy="5486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67300" y="2560409"/>
            <a:ext cx="8191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36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ІДЭЯ ПРАЕКТА:</a:t>
            </a:r>
          </a:p>
          <a:p>
            <a:r>
              <a:rPr lang="be-BY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  <a:p>
            <a:r>
              <a:rPr lang="be-BY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Працуючы на аснове </a:t>
            </a:r>
            <a:r>
              <a:rPr lang="en-US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GPS, </a:t>
            </a:r>
            <a:r>
              <a:rPr lang="be-BY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дадатак паказвае на карце, дзе знаходзіцца карыстальнік, і дапамагае знайсці дамы з веткаўскімі ліштвамі паблізу, забяспечваючы аўдыяэкскрсію і тэкставыя апісанні для кожнага будынка.</a:t>
            </a:r>
          </a:p>
          <a:p>
            <a:endParaRPr lang="be-BY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r>
              <a:rPr lang="be-BY" dirty="0">
                <a:solidFill>
                  <a:schemeClr val="bg1"/>
                </a:solidFill>
                <a:latin typeface="Franklin Gothic Demi" panose="020B0703020102020204" pitchFamily="34" charset="0"/>
              </a:rPr>
              <a:t>ЗМЕСТ:</a:t>
            </a:r>
          </a:p>
          <a:p>
            <a:endParaRPr lang="be-BY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be-BY" dirty="0">
                <a:solidFill>
                  <a:schemeClr val="bg1"/>
                </a:solidFill>
                <a:latin typeface="Franklin Gothic Demi" panose="020B0703020102020204" pitchFamily="34" charset="0"/>
              </a:rPr>
              <a:t>Агульныя звесткі пра г. Ветка (Гомельская вобласць): </a:t>
            </a:r>
          </a:p>
          <a:p>
            <a:pPr marL="285750" indent="-285750">
              <a:buFontTx/>
              <a:buChar char="-"/>
            </a:pPr>
            <a:r>
              <a:rPr lang="be-BY" dirty="0">
                <a:solidFill>
                  <a:schemeClr val="bg1"/>
                </a:solidFill>
                <a:latin typeface="Franklin Gothic Demi" panose="020B0703020102020204" pitchFamily="34" charset="0"/>
              </a:rPr>
              <a:t>Тэрміналагічнае і функцыянальнае тлумачэнне паняцця «ліштва»</a:t>
            </a:r>
          </a:p>
          <a:p>
            <a:pPr marL="285750" indent="-285750">
              <a:buFontTx/>
              <a:buChar char="-"/>
            </a:pPr>
            <a:r>
              <a:rPr lang="be-BY" dirty="0">
                <a:solidFill>
                  <a:schemeClr val="bg1"/>
                </a:solidFill>
                <a:latin typeface="Franklin Gothic Demi" panose="020B0703020102020204" pitchFamily="34" charset="0"/>
              </a:rPr>
              <a:t>Падрабязнае апісанне архітэктурных і мастацкіх асаблівасцей кожнага аб'екта </a:t>
            </a:r>
          </a:p>
          <a:p>
            <a:pPr marL="285750" indent="-285750">
              <a:buFontTx/>
              <a:buChar char="-"/>
            </a:pPr>
            <a:r>
              <a:rPr lang="be-BY" dirty="0">
                <a:solidFill>
                  <a:schemeClr val="bg1"/>
                </a:solidFill>
                <a:latin typeface="Franklin Gothic Demi" panose="020B0703020102020204" pitchFamily="34" charset="0"/>
              </a:rPr>
              <a:t>Фотаздымкі аб'ектаў у розных ракурсах, а таксама (пры наяўнасці) гістарычныя фотаздымкі, якія дазваляюць параўнаць сучасны і першапачатковы выгляд ліштвы.</a:t>
            </a:r>
          </a:p>
          <a:p>
            <a:pPr marL="285750" indent="-285750">
              <a:buFontTx/>
              <a:buChar char="-"/>
            </a:pPr>
            <a:r>
              <a:rPr lang="be-BY" dirty="0">
                <a:solidFill>
                  <a:schemeClr val="bg1"/>
                </a:solidFill>
                <a:latin typeface="Franklin Gothic Demi" panose="020B0703020102020204" pitchFamily="34" charset="0"/>
              </a:rPr>
              <a:t>Інтэрактыўныя заданні</a:t>
            </a:r>
          </a:p>
        </p:txBody>
      </p:sp>
    </p:spTree>
    <p:extLst>
      <p:ext uri="{BB962C8B-B14F-4D97-AF65-F5344CB8AC3E}">
        <p14:creationId xmlns:p14="http://schemas.microsoft.com/office/powerpoint/2010/main" val="267435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81" y="5443"/>
            <a:ext cx="18351581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5715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800" b="1" dirty="0">
                <a:latin typeface="Franklin Gothic Demi" panose="020B0703020102020204" pitchFamily="34" charset="0"/>
              </a:rPr>
              <a:t>КАРТА МАРШРУТУ</a:t>
            </a:r>
            <a:endParaRPr lang="ru-RU" sz="4800" b="1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6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4799" b="7075"/>
          <a:stretch/>
        </p:blipFill>
        <p:spPr>
          <a:xfrm>
            <a:off x="0" y="-402680"/>
            <a:ext cx="18288000" cy="107158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5532" r="25532"/>
          <a:stretch/>
        </p:blipFill>
        <p:spPr>
          <a:xfrm>
            <a:off x="795907" y="1943100"/>
            <a:ext cx="5921772" cy="624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459" y="952499"/>
            <a:ext cx="10800541" cy="8051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3400" y="73901"/>
            <a:ext cx="2514600" cy="6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92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73000" y="2580977"/>
            <a:ext cx="5715000" cy="7829550"/>
          </a:xfrm>
          <a:prstGeom prst="rect">
            <a:avLst/>
          </a:prstGeom>
          <a:solidFill>
            <a:srgbClr val="2C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898694" y="324029"/>
            <a:ext cx="53303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2C4618"/>
                </a:solidFill>
                <a:latin typeface="Franklin Gothic Demi" panose="020B0703020102020204" pitchFamily="34" charset="0"/>
              </a:rPr>
              <a:t>МЭТА ПРАЕКТА: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36794" y="4305300"/>
            <a:ext cx="502551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азнаямленне</a:t>
            </a:r>
            <a:r>
              <a:rPr lang="ru-RU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з </a:t>
            </a:r>
            <a:r>
              <a:rPr lang="ru-RU" sz="32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архітэктурным</a:t>
            </a:r>
            <a:r>
              <a:rPr lang="ru-RU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дэкорам</a:t>
            </a:r>
            <a:r>
              <a:rPr lang="ru-RU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веткаўскай</a:t>
            </a:r>
            <a:r>
              <a:rPr lang="ru-RU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дамавой</a:t>
            </a:r>
            <a:r>
              <a:rPr lang="ru-RU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разьбы</a:t>
            </a:r>
            <a:r>
              <a:rPr lang="ru-RU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be-BY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павышэнне цікавасці да веткаўскай разьбы як да важнай часткі культурнай спадчыны;</a:t>
            </a:r>
          </a:p>
          <a:p>
            <a:r>
              <a:rPr lang="be-BY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развіццё культурна-пазнавальнага турызма ў Веткаўскім раёне.</a:t>
            </a:r>
          </a:p>
          <a:p>
            <a:endParaRPr lang="be-BY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endParaRPr lang="be-BY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186" r="957"/>
          <a:stretch/>
        </p:blipFill>
        <p:spPr>
          <a:xfrm>
            <a:off x="0" y="0"/>
            <a:ext cx="12573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5072" y="1104900"/>
            <a:ext cx="80772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4400" b="1" dirty="0">
                <a:solidFill>
                  <a:srgbClr val="002060"/>
                </a:solidFill>
                <a:latin typeface="Franklin Gothic Demi" panose="020B0703020102020204" pitchFamily="34" charset="0"/>
              </a:rPr>
              <a:t>ЗАДАЧЫ:</a:t>
            </a:r>
          </a:p>
          <a:p>
            <a:endParaRPr lang="be-BY" sz="4400" b="1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e-BY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Распрацоўка маршрута з </a:t>
            </a:r>
            <a:r>
              <a:rPr lang="ru-RU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аўдыёгідам</a:t>
            </a:r>
            <a:r>
              <a:rPr lang="ru-RU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прысвечаным</a:t>
            </a:r>
            <a:r>
              <a:rPr lang="ru-RU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вывучэнню</a:t>
            </a:r>
            <a:r>
              <a:rPr lang="ru-RU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архітэктуры</a:t>
            </a:r>
            <a:r>
              <a:rPr lang="ru-RU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праз</a:t>
            </a:r>
            <a:r>
              <a:rPr lang="ru-RU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прызму</a:t>
            </a:r>
            <a:r>
              <a:rPr lang="ru-RU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дэкору</a:t>
            </a:r>
            <a:r>
              <a:rPr lang="ru-RU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вокнаў</a:t>
            </a:r>
            <a:r>
              <a:rPr lang="ru-RU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e-BY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e-BY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Папулярызацыя праекта ў СМІ і сацыяльных сетках.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e-BY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e-BY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Наладжванне партнёрства з турыстычнымі агенцтвамі, гасцініцамі, музеямі і іншымі зацікаўленымі арганізацыямі для павелічэння ахопу аўдыягіда.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e-BY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e-BY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Павышэнне і развіцце турыстычнай атрактыўнасці раёна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e-BY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e-BY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0"/>
            <a:ext cx="9448800" cy="10287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419100"/>
            <a:ext cx="7630272" cy="9136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4230" b="5182"/>
          <a:stretch/>
        </p:blipFill>
        <p:spPr>
          <a:xfrm>
            <a:off x="-19050" y="-1"/>
            <a:ext cx="18307050" cy="102881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43400" y="3695700"/>
            <a:ext cx="10134600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Franklin Gothic Demi" panose="020B0703020102020204" pitchFamily="34" charset="0"/>
              </a:rPr>
              <a:t>МЭТАВАЯ АЎДЫТОРЫЯ:</a:t>
            </a:r>
          </a:p>
          <a:p>
            <a:endParaRPr lang="ru-RU" sz="20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• 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Жыхары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Веткаўскага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раёна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і г. Гомеля,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зацікаўленыя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ў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гісторыі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і культуры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свайго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рэгіёна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.</a:t>
            </a:r>
          </a:p>
          <a:p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• 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Індывідуальныя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турысты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якія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цікавяцца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традыцыйным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беларускім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мастацтвам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беларускай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культурай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.</a:t>
            </a:r>
          </a:p>
          <a:p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• 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Мастакі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дызайнеры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архітэктары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якія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шукаюць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натхненне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ў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народнай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творчасці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.</a:t>
            </a:r>
          </a:p>
          <a:p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• 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Навукоўцы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даследчыкі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якія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вывучаюць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беларускую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этнаграфію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фальклор</a:t>
            </a:r>
            <a:r>
              <a:rPr lang="ru-RU" sz="2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.</a:t>
            </a:r>
          </a:p>
          <a:p>
            <a:endParaRPr lang="ru-RU" sz="20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64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71950" y="1409700"/>
            <a:ext cx="12725400" cy="769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153400" y="2171686"/>
            <a:ext cx="82296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40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ПРАКТЫЧНАЯ ПРЫМЯНІМАСЦЬ:</a:t>
            </a:r>
          </a:p>
          <a:p>
            <a:pPr algn="just"/>
            <a:endParaRPr lang="be-BY" sz="40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just"/>
            <a:r>
              <a:rPr lang="be-BY" sz="2000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Турыстычная прывабнасць </a:t>
            </a:r>
            <a:r>
              <a:rPr lang="be-BY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(Аўдыёгід дазваляе турыстам самастойна даследаваць Веткаўскі раён, даведацца пра гісторыю і значэнне разьбяных ліштвы, а таксама пра іншыя цікавыя факты пра мясцовую архітэктуру і культуру. Ён можа прапаноўваць гатовыя маршруты, якія дапамогуць турыстам убачыць самыя цікавыя прыклады ліштвы. Аўдыягід на тэлефоне дазваляе карыстальнікам атрымліваць інфармацыю ў любым месцы і ў любы час, што робіць яго зручным для турыстаў і мясцовых жыхароў).</a:t>
            </a:r>
          </a:p>
          <a:p>
            <a:pPr algn="just"/>
            <a:endParaRPr lang="be-BY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just"/>
            <a:r>
              <a:rPr lang="be-BY" sz="2000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Маркетынг і прасоўванне</a:t>
            </a:r>
            <a:r>
              <a:rPr lang="be-BY" sz="2000" b="1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: (</a:t>
            </a:r>
            <a:r>
              <a:rPr lang="be-BY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Праект можа спрыяць павышэнню цікавасці да Ветки як да турыстычнага напрамку, што ў сваю чаргу можа прыцягнуць інвестцыі і развіццё мясцовай эканомікі).</a:t>
            </a:r>
          </a:p>
          <a:p>
            <a:pPr algn="just"/>
            <a:endParaRPr lang="be-BY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lvl="0" algn="just"/>
            <a:r>
              <a:rPr lang="be-BY" sz="2000" u="sng" dirty="0">
                <a:solidFill>
                  <a:prstClr val="white"/>
                </a:solidFill>
                <a:latin typeface="Franklin Gothic Demi" panose="020B0703020102020204" pitchFamily="34" charset="0"/>
              </a:rPr>
              <a:t>Адукацыйны інструмент </a:t>
            </a:r>
            <a:r>
              <a:rPr lang="be-BY" sz="2000" dirty="0">
                <a:solidFill>
                  <a:prstClr val="white"/>
                </a:solidFill>
                <a:latin typeface="Franklin Gothic Demi" panose="020B0703020102020204" pitchFamily="34" charset="0"/>
              </a:rPr>
              <a:t>(Аўдыёгід можа выкарыстоўвацца ў розных адукадыйных установах (школа, універсітэт) і музеях як дадатковы матэрыял для вывучэння культуры і мастацтва).</a:t>
            </a:r>
          </a:p>
          <a:p>
            <a:pPr algn="just"/>
            <a:endParaRPr lang="be-BY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just"/>
            <a:endParaRPr lang="be-BY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510" y="1257300"/>
            <a:ext cx="5720880" cy="8692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676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866900"/>
            <a:ext cx="7893362" cy="8839200"/>
          </a:xfrm>
          <a:prstGeom prst="rect">
            <a:avLst/>
          </a:prstGeom>
          <a:solidFill>
            <a:srgbClr val="205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153400" y="2595532"/>
            <a:ext cx="822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40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ПРАКТЫЧНАЯ ПРЫМЯНІМАСЦЬ:</a:t>
            </a:r>
          </a:p>
          <a:p>
            <a:pPr algn="just"/>
            <a:endParaRPr lang="be-BY" sz="40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just"/>
            <a:r>
              <a:rPr lang="be-BY" sz="2000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Адукацыйны інструмент </a:t>
            </a:r>
            <a:r>
              <a:rPr lang="be-BY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(Аўдыёгід можа выкарыстоўвацца ў розных адукадыйных установах (школа, універсітэт) і музеях як дадатковы матэрыял для вывучэння культуры і мастацтва).</a:t>
            </a:r>
          </a:p>
          <a:p>
            <a:pPr algn="just"/>
            <a:endParaRPr lang="be-BY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just"/>
            <a:endParaRPr lang="be-BY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just"/>
            <a:endParaRPr lang="be-BY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just"/>
            <a:endParaRPr lang="be-BY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4350" y="4912489"/>
            <a:ext cx="6191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Інтэрактыўнасць: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Праз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мабільны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дадатак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карыстальнікі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адказваюць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пытанні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пра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зададзены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аб'ект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атрымліваюць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доступ да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наступнай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аўдыёкарткі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  <a:p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r>
              <a:rPr lang="ru-RU" sz="2000" u="sng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Інклюзіўнасць</a:t>
            </a:r>
            <a:r>
              <a:rPr lang="ru-RU" sz="2000" u="sng" dirty="0">
                <a:solidFill>
                  <a:schemeClr val="bg1"/>
                </a:solidFill>
                <a:latin typeface="Franklin Gothic Demi" panose="020B0703020102020204" pitchFamily="34" charset="0"/>
              </a:rPr>
              <a:t>: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Аўдыягід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можа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быць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распрацаваны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улікам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патрэбаў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людзей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абмежаванымі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магчымасцямі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напрыклад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для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людзей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парушэннямі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слыху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будзе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паказаны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асобна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тэкст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2781300"/>
            <a:ext cx="4514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4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ДАДАТКОВЫЯ АСАБЛІВАСЦІ:</a:t>
            </a:r>
            <a:endParaRPr lang="ru-RU" sz="4400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" b="30134"/>
          <a:stretch/>
        </p:blipFill>
        <p:spPr>
          <a:xfrm>
            <a:off x="-38101" y="-1"/>
            <a:ext cx="7931463" cy="1866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2095500"/>
            <a:ext cx="5257800" cy="7508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735050" y="647700"/>
            <a:ext cx="4067175" cy="5808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601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640</Words>
  <Application>Microsoft Office PowerPoint</Application>
  <PresentationFormat>Произвольный</PresentationFormat>
  <Paragraphs>69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Calibri</vt:lpstr>
      <vt:lpstr>Franklin Gothic Demi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Elegant Scrapbook Paper Sermon Church Presentation</dc:title>
  <dc:creator>USER</dc:creator>
  <cp:lastModifiedBy>Admin</cp:lastModifiedBy>
  <cp:revision>57</cp:revision>
  <dcterms:created xsi:type="dcterms:W3CDTF">2006-08-16T00:00:00Z</dcterms:created>
  <dcterms:modified xsi:type="dcterms:W3CDTF">2025-03-24T09:12:35Z</dcterms:modified>
  <dc:identifier>DAGf2TVfias</dc:identifier>
</cp:coreProperties>
</file>